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96" r:id="rId2"/>
    <p:sldId id="258" r:id="rId3"/>
    <p:sldId id="282" r:id="rId4"/>
    <p:sldId id="259" r:id="rId5"/>
    <p:sldId id="283" r:id="rId6"/>
    <p:sldId id="289" r:id="rId7"/>
    <p:sldId id="261" r:id="rId8"/>
    <p:sldId id="297" r:id="rId9"/>
    <p:sldId id="284" r:id="rId10"/>
    <p:sldId id="285" r:id="rId11"/>
    <p:sldId id="290" r:id="rId12"/>
    <p:sldId id="286" r:id="rId13"/>
    <p:sldId id="287" r:id="rId14"/>
    <p:sldId id="291" r:id="rId15"/>
    <p:sldId id="264" r:id="rId16"/>
    <p:sldId id="278" r:id="rId17"/>
    <p:sldId id="279" r:id="rId18"/>
    <p:sldId id="263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FD0E2-5B2E-4A96-A6EA-78DE2D68E650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9DF4B-1ECB-42F4-ADF1-EC97291817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Изображение: Национальный</a:t>
            </a:r>
            <a:r>
              <a:rPr lang="ru-RU" baseline="0" dirty="0" smtClean="0"/>
              <a:t> Атлас России, т.1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9DF4B-1ECB-42F4-ADF1-EC972918176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5ED2DD-67B7-44AD-A546-4AE938C7ED6C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EAB0CB-1BB4-429D-B8A9-80C8CAC6E422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113820-DE85-4E3A-BA77-ECCC2BE80C8D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5FD292-338D-45CC-97BE-537B34603AE4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A4595F-3610-45C9-BB85-B554D72ACB3D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F9EAFE-3C2C-4762-92A8-664C9297BCC8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BC40E7-92B2-487B-BCDE-FE6EBD02D7EF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4B70A8-F9E6-4585-869A-E5813E5AF250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47913A-E66F-4E7F-8C87-2D32B2AFC223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D801AD-E79F-4573-9F31-800685B95308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63DABB-8E9B-4807-AEEA-B12C87F51A64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C979637-633B-4DE5-BEF3-B4C952A7949C}" type="datetime1">
              <a:rPr lang="ru-RU" smtClean="0"/>
              <a:pPr/>
              <a:t>09.01.2020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F23379E-C5EF-439F-B1E2-DD3AED6A66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wetter3.de/Archiv/GFS/2015100706_1.gif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eo-sfera.info/photo/grafiki_i_skhemy/44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Базовые сведения из картографии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Равновеликие проекции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Равновеликая цилиндрическая проекция</a:t>
            </a:r>
            <a:br>
              <a:rPr lang="ru-RU" dirty="0" smtClean="0"/>
            </a:br>
            <a:r>
              <a:rPr lang="ru-RU" dirty="0" smtClean="0"/>
              <a:t>для карты мира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5" name="Содержимое 14" descr="Равновеликая цилиндрическая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9894"/>
            <a:ext cx="8153400" cy="2919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Равновеликие проекции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Псевдоконическая проекция Бонна для карты мира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" name="Содержимое 6" descr="Проекция Бонна (равновеликая)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4401198" cy="3992563"/>
          </a:xfrm>
        </p:spPr>
      </p:pic>
      <p:pic>
        <p:nvPicPr>
          <p:cNvPr id="8" name="Рисунок 7" descr="Проекция Бонна (равновеликая) 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132856"/>
            <a:ext cx="3672400" cy="2829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0072" y="515719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(да, это одна и та же проекция, просто параметры разные)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Равнопромежуточные проекции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Равнопромежуточная цилиндрическая проекция для карты мира (</a:t>
            </a:r>
            <a:r>
              <a:rPr lang="en-US" dirty="0" smtClean="0"/>
              <a:t>Plate </a:t>
            </a:r>
            <a:r>
              <a:rPr lang="en-US" dirty="0" err="1" smtClean="0"/>
              <a:t>Carrée</a:t>
            </a:r>
            <a:r>
              <a:rPr lang="en-US" dirty="0" smtClean="0"/>
              <a:t>, </a:t>
            </a:r>
            <a:r>
              <a:rPr lang="en-US" dirty="0" err="1" smtClean="0"/>
              <a:t>Equirectangular</a:t>
            </a:r>
            <a:r>
              <a:rPr lang="en-US" dirty="0" smtClean="0"/>
              <a:t> Projection)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3" name="Содержимое 12" descr="Равнопромежуточная цилиндрическая (Plate Carree)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0169" y="2133600"/>
            <a:ext cx="7507461" cy="3992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Равноугольные проекции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Равноугольная цилиндрическая проекция Меркатора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3" name="Содержимое 12" descr="Меркатор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133600"/>
            <a:ext cx="5645756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Произвольные проекции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Проекция Робинсона (</a:t>
            </a:r>
            <a:r>
              <a:rPr lang="en-US" dirty="0" smtClean="0"/>
              <a:t>Robinson) </a:t>
            </a:r>
            <a:r>
              <a:rPr lang="ru-RU" dirty="0" smtClean="0"/>
              <a:t>для карт мира</a:t>
            </a:r>
            <a:endParaRPr lang="ru-RU" dirty="0"/>
          </a:p>
        </p:txBody>
      </p:sp>
      <p:pic>
        <p:nvPicPr>
          <p:cNvPr id="11" name="Содержимое 10" descr="Робинсон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25815" y="2133600"/>
            <a:ext cx="6816169" cy="399256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Примеры применения разных проекций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Для топографических карт используются </a:t>
            </a:r>
            <a:r>
              <a:rPr lang="ru-RU" b="1" dirty="0" smtClean="0"/>
              <a:t>равноугольные цилиндрические проекции </a:t>
            </a:r>
            <a:r>
              <a:rPr lang="ru-RU" dirty="0" smtClean="0"/>
              <a:t>с нарезкой по зонам</a:t>
            </a:r>
          </a:p>
          <a:p>
            <a:r>
              <a:rPr lang="ru-RU" dirty="0" smtClean="0"/>
              <a:t>Для карт мира используются </a:t>
            </a:r>
            <a:r>
              <a:rPr lang="ru-RU" b="1" dirty="0" smtClean="0"/>
              <a:t>цилиндрические</a:t>
            </a:r>
            <a:r>
              <a:rPr lang="ru-RU" dirty="0" smtClean="0"/>
              <a:t> и </a:t>
            </a:r>
            <a:r>
              <a:rPr lang="ru-RU" b="1" dirty="0" smtClean="0"/>
              <a:t>псевдоцилиндрические</a:t>
            </a:r>
            <a:r>
              <a:rPr lang="ru-RU" dirty="0" smtClean="0"/>
              <a:t> проекции</a:t>
            </a:r>
          </a:p>
          <a:p>
            <a:pPr lvl="1"/>
            <a:r>
              <a:rPr lang="ru-RU" dirty="0" smtClean="0"/>
              <a:t>Проекция Меркатора</a:t>
            </a:r>
          </a:p>
          <a:p>
            <a:pPr lvl="1"/>
            <a:r>
              <a:rPr lang="ru-RU" dirty="0" smtClean="0"/>
              <a:t>Проекция Робинсона</a:t>
            </a:r>
          </a:p>
          <a:p>
            <a:pPr lvl="1"/>
            <a:r>
              <a:rPr lang="ru-RU" dirty="0" smtClean="0"/>
              <a:t>Проекция </a:t>
            </a:r>
            <a:r>
              <a:rPr lang="ru-RU" dirty="0" err="1" smtClean="0"/>
              <a:t>Мольвейде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 err="1" smtClean="0"/>
              <a:t>инфографики</a:t>
            </a:r>
            <a:r>
              <a:rPr lang="ru-RU" dirty="0" smtClean="0"/>
              <a:t> широко применяются </a:t>
            </a:r>
            <a:r>
              <a:rPr lang="ru-RU" b="1" dirty="0" smtClean="0"/>
              <a:t>произвольные</a:t>
            </a:r>
            <a:r>
              <a:rPr lang="ru-RU" dirty="0" smtClean="0"/>
              <a:t> проекции (в т.ч. проекции </a:t>
            </a:r>
            <a:r>
              <a:rPr lang="ru-RU" dirty="0" err="1" smtClean="0"/>
              <a:t>анаморфированного</a:t>
            </a:r>
            <a:r>
              <a:rPr lang="ru-RU" dirty="0" smtClean="0"/>
              <a:t> пространства)</a:t>
            </a:r>
          </a:p>
          <a:p>
            <a:endParaRPr lang="ru-RU" dirty="0" smtClean="0"/>
          </a:p>
          <a:p>
            <a:r>
              <a:rPr lang="ru-RU" dirty="0" smtClean="0"/>
              <a:t>Карты России чаще всего составляются в </a:t>
            </a:r>
            <a:r>
              <a:rPr lang="ru-RU" b="1" dirty="0" smtClean="0"/>
              <a:t>конических</a:t>
            </a:r>
            <a:r>
              <a:rPr lang="ru-RU" dirty="0" smtClean="0"/>
              <a:t> проекциях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Проекции карт России</a:t>
            </a:r>
            <a:br>
              <a:rPr lang="ru-RU" dirty="0" smtClean="0"/>
            </a:br>
            <a:r>
              <a:rPr lang="ru-RU" dirty="0" smtClean="0"/>
              <a:t>для разных целей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Рисунок 7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458" y="0"/>
            <a:ext cx="78330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Проекции карт России</a:t>
            </a:r>
            <a:br>
              <a:rPr lang="ru-RU" dirty="0" smtClean="0"/>
            </a:br>
            <a:r>
              <a:rPr lang="ru-RU" dirty="0" smtClean="0"/>
              <a:t>для разных целей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" name="Рисунок 9" descr="Tarif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6072"/>
            <a:ext cx="9144000" cy="620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изображения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Значки</a:t>
            </a:r>
          </a:p>
          <a:p>
            <a:r>
              <a:rPr lang="ru-RU" dirty="0" smtClean="0"/>
              <a:t>Линейные знаки</a:t>
            </a:r>
          </a:p>
          <a:p>
            <a:r>
              <a:rPr lang="ru-RU" dirty="0" smtClean="0"/>
              <a:t>Знаки движения</a:t>
            </a:r>
          </a:p>
          <a:p>
            <a:r>
              <a:rPr lang="ru-RU" dirty="0" smtClean="0"/>
              <a:t>Изолинии и </a:t>
            </a:r>
            <a:r>
              <a:rPr lang="ru-RU" dirty="0" err="1" smtClean="0"/>
              <a:t>псевдоизолинии</a:t>
            </a:r>
            <a:endParaRPr lang="ru-RU" dirty="0" smtClean="0"/>
          </a:p>
          <a:p>
            <a:r>
              <a:rPr lang="ru-RU" dirty="0" smtClean="0"/>
              <a:t>Качественный фон</a:t>
            </a:r>
          </a:p>
          <a:p>
            <a:r>
              <a:rPr lang="ru-RU" dirty="0" smtClean="0"/>
              <a:t>Количественный фон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Точечный способ</a:t>
            </a:r>
          </a:p>
          <a:p>
            <a:r>
              <a:rPr lang="ru-RU" dirty="0" smtClean="0"/>
              <a:t>Ареалы</a:t>
            </a:r>
          </a:p>
          <a:p>
            <a:r>
              <a:rPr lang="ru-RU" dirty="0" smtClean="0"/>
              <a:t>Локализованные диаграммы</a:t>
            </a:r>
          </a:p>
          <a:p>
            <a:r>
              <a:rPr lang="ru-RU" dirty="0" smtClean="0"/>
              <a:t>Картодиаграммы</a:t>
            </a:r>
          </a:p>
          <a:p>
            <a:r>
              <a:rPr lang="ru-RU" dirty="0" smtClean="0"/>
              <a:t>Картограммы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r>
              <a:rPr lang="ru-RU" u="sng" dirty="0" smtClean="0"/>
              <a:t>значки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Используются для объектов, размещённых </a:t>
            </a:r>
            <a:br>
              <a:rPr lang="ru-RU" b="0" dirty="0" smtClean="0"/>
            </a:br>
            <a:r>
              <a:rPr lang="ru-RU" b="0" dirty="0" smtClean="0"/>
              <a:t>в точках </a:t>
            </a:r>
            <a:br>
              <a:rPr lang="ru-RU" b="0" dirty="0" smtClean="0"/>
            </a:br>
            <a:r>
              <a:rPr lang="ru-RU" b="0" dirty="0" smtClean="0"/>
              <a:t>(памятники, предприятия и т.п.) и </a:t>
            </a:r>
            <a:br>
              <a:rPr lang="ru-RU" b="0" dirty="0" smtClean="0"/>
            </a:br>
            <a:r>
              <a:rPr lang="ru-RU" b="0" dirty="0" smtClean="0"/>
              <a:t>не отражающихся в масштабе карты</a:t>
            </a:r>
            <a:endParaRPr lang="ru-RU" b="0" u="sng" dirty="0"/>
          </a:p>
        </p:txBody>
      </p:sp>
      <p:pic>
        <p:nvPicPr>
          <p:cNvPr id="9" name="Рисунок 8" descr="481_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701" b="1870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Изображение: Национальный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Определение карты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i="1" dirty="0" smtClean="0"/>
              <a:t>для справки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Карта</a:t>
            </a:r>
            <a:r>
              <a:rPr lang="ru-RU" dirty="0" smtClean="0"/>
              <a:t> — математически определённое, уменьшенное, </a:t>
            </a:r>
            <a:r>
              <a:rPr lang="ru-RU" dirty="0" err="1" smtClean="0"/>
              <a:t>генерализованное</a:t>
            </a:r>
            <a:r>
              <a:rPr lang="ru-RU" dirty="0" smtClean="0"/>
              <a:t> изображение поверхности Земли, другого небесного тела, космического пространства, показывающее расположенные или спроецированные на них объекты и их свойства в принятой системе условных знаков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r>
              <a:rPr lang="ru-RU" u="sng" dirty="0" smtClean="0"/>
              <a:t>линейные знаки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Используются </a:t>
            </a:r>
            <a:br>
              <a:rPr lang="ru-RU" b="0" dirty="0" smtClean="0"/>
            </a:br>
            <a:r>
              <a:rPr lang="ru-RU" b="0" dirty="0" smtClean="0"/>
              <a:t>для объектов, локализованных </a:t>
            </a:r>
            <a:br>
              <a:rPr lang="ru-RU" b="0" dirty="0" smtClean="0"/>
            </a:br>
            <a:r>
              <a:rPr lang="ru-RU" b="0" dirty="0" smtClean="0"/>
              <a:t>на линиях </a:t>
            </a:r>
            <a:br>
              <a:rPr lang="ru-RU" b="0" dirty="0" smtClean="0"/>
            </a:br>
            <a:r>
              <a:rPr lang="ru-RU" b="0" dirty="0" smtClean="0"/>
              <a:t>(реки, дороги и др.)</a:t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u="sng" dirty="0"/>
          </a:p>
        </p:txBody>
      </p:sp>
      <p:pic>
        <p:nvPicPr>
          <p:cNvPr id="7" name="Рисунок 6" descr="snip_20151016211235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330" b="12330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594448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знаки движения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Используются </a:t>
            </a:r>
            <a:br>
              <a:rPr lang="ru-RU" b="0" dirty="0" smtClean="0"/>
            </a:br>
            <a:r>
              <a:rPr lang="ru-RU" b="0" dirty="0" smtClean="0"/>
              <a:t>для графического изображения перемещений. 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i="1" dirty="0" smtClean="0"/>
              <a:t>Положение знака может </a:t>
            </a:r>
            <a:br>
              <a:rPr lang="ru-RU" b="0" i="1" dirty="0" smtClean="0"/>
            </a:br>
            <a:r>
              <a:rPr lang="ru-RU" b="0" i="1" dirty="0" smtClean="0"/>
              <a:t>не соответствовать реальному маршруту</a:t>
            </a:r>
            <a:br>
              <a:rPr lang="ru-RU" b="0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i="1" u="sng" dirty="0"/>
          </a:p>
        </p:txBody>
      </p:sp>
      <p:pic>
        <p:nvPicPr>
          <p:cNvPr id="7" name="Рисунок 6" descr="457_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869" b="15869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594448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изолинии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Линии равных величин показателя.</a:t>
            </a:r>
            <a:br>
              <a:rPr lang="ru-RU" b="0" dirty="0" smtClean="0"/>
            </a:br>
            <a:r>
              <a:rPr lang="ru-RU" b="0" dirty="0" smtClean="0"/>
              <a:t>Показ явлений сплошного распространения (полей).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err="1" smtClean="0"/>
              <a:t>Псевдоизолинии</a:t>
            </a:r>
            <a:r>
              <a:rPr lang="ru-RU" b="0" dirty="0" smtClean="0"/>
              <a:t> используются для явлений </a:t>
            </a:r>
            <a:r>
              <a:rPr lang="ru-RU" b="0" dirty="0" err="1" smtClean="0"/>
              <a:t>несплошного</a:t>
            </a:r>
            <a:r>
              <a:rPr lang="ru-RU" b="0" dirty="0" smtClean="0"/>
              <a:t> распространения</a:t>
            </a:r>
            <a:endParaRPr lang="ru-RU" u="sng" dirty="0"/>
          </a:p>
        </p:txBody>
      </p:sp>
      <p:pic>
        <p:nvPicPr>
          <p:cNvPr id="7" name="Рисунок 6" descr="2015100706_1.g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185" r="4185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 с сайта: </a:t>
            </a:r>
            <a:r>
              <a:rPr lang="de-DE" dirty="0" smtClean="0">
                <a:hlinkClick r:id="rId3"/>
              </a:rPr>
              <a:t>http://www1.wetter3.de/Archiv/GFS/2015100706_1.gif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594448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качественный фон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Показ </a:t>
            </a:r>
            <a:r>
              <a:rPr lang="ru-RU" b="0" u="sng" dirty="0" smtClean="0"/>
              <a:t>качественных</a:t>
            </a:r>
            <a:r>
              <a:rPr lang="ru-RU" b="0" dirty="0" smtClean="0"/>
              <a:t> </a:t>
            </a:r>
            <a:r>
              <a:rPr lang="ru-RU" b="0" u="sng" dirty="0" smtClean="0"/>
              <a:t>различий</a:t>
            </a:r>
            <a:r>
              <a:rPr lang="ru-RU" b="0" dirty="0" smtClean="0"/>
              <a:t> явлений сплошного распространения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(</a:t>
            </a:r>
            <a:r>
              <a:rPr lang="ru-RU" b="0" i="1" dirty="0" smtClean="0"/>
              <a:t>в том числе по единицам АТД!</a:t>
            </a:r>
            <a:r>
              <a:rPr lang="ru-RU" b="0" dirty="0" smtClean="0"/>
              <a:t>)</a:t>
            </a:r>
            <a:endParaRPr lang="ru-RU" u="sng" dirty="0"/>
          </a:p>
        </p:txBody>
      </p:sp>
      <p:pic>
        <p:nvPicPr>
          <p:cNvPr id="8" name="Рисунок 7" descr="38-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688" r="468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Атлас России, т. </a:t>
            </a:r>
            <a:r>
              <a:rPr lang="en-US" dirty="0" smtClean="0"/>
              <a:t>II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количественный фон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Показ </a:t>
            </a:r>
            <a:r>
              <a:rPr lang="ru-RU" b="0" u="sng" dirty="0" smtClean="0"/>
              <a:t>количественных различий</a:t>
            </a:r>
            <a:r>
              <a:rPr lang="ru-RU" b="0" dirty="0" smtClean="0"/>
              <a:t> явлений сплошного распространения</a:t>
            </a:r>
            <a:br>
              <a:rPr lang="ru-RU" b="0" dirty="0" smtClean="0"/>
            </a:br>
            <a:r>
              <a:rPr lang="ru-RU" b="0" dirty="0" smtClean="0"/>
              <a:t>(</a:t>
            </a:r>
            <a:r>
              <a:rPr lang="ru-RU" b="0" i="1" dirty="0" smtClean="0"/>
              <a:t>в том числе по единицам АТД!</a:t>
            </a:r>
            <a:r>
              <a:rPr lang="ru-RU" b="0" dirty="0" smtClean="0"/>
              <a:t>)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>НЕ</a:t>
            </a:r>
            <a:r>
              <a:rPr lang="ru-RU" b="0" dirty="0" smtClean="0"/>
              <a:t> статистические показатели! (для этого есть </a:t>
            </a:r>
            <a:r>
              <a:rPr lang="ru-RU" b="0" i="1" dirty="0" smtClean="0"/>
              <a:t>картодиаграмма</a:t>
            </a:r>
            <a:r>
              <a:rPr lang="ru-RU" b="0" dirty="0" smtClean="0"/>
              <a:t> и </a:t>
            </a:r>
            <a:r>
              <a:rPr lang="ru-RU" b="0" i="1" dirty="0" smtClean="0"/>
              <a:t>картограмма</a:t>
            </a:r>
            <a:r>
              <a:rPr lang="ru-RU" b="0" dirty="0" smtClean="0"/>
              <a:t>)</a:t>
            </a:r>
            <a:endParaRPr lang="ru-RU" u="sng" dirty="0"/>
          </a:p>
        </p:txBody>
      </p:sp>
      <p:pic>
        <p:nvPicPr>
          <p:cNvPr id="8" name="Рисунок 7" descr="27_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028" r="602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точечный способ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Показ явлений </a:t>
            </a:r>
            <a:r>
              <a:rPr lang="ru-RU" b="0" dirty="0" err="1" smtClean="0"/>
              <a:t>несплошного</a:t>
            </a:r>
            <a:r>
              <a:rPr lang="ru-RU" b="0" dirty="0" smtClean="0"/>
              <a:t> , но массового распространения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Типичный способ для карт с/</a:t>
            </a:r>
            <a:r>
              <a:rPr lang="ru-RU" b="0" dirty="0" err="1" smtClean="0"/>
              <a:t>х</a:t>
            </a:r>
            <a:r>
              <a:rPr lang="ru-RU" b="0" dirty="0" smtClean="0"/>
              <a:t> тематики</a:t>
            </a:r>
            <a:endParaRPr lang="ru-RU" u="sng" dirty="0"/>
          </a:p>
        </p:txBody>
      </p:sp>
      <p:pic>
        <p:nvPicPr>
          <p:cNvPr id="8" name="Рисунок 7" descr="340_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355" r="11355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594448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ареалы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Применяется для явлений </a:t>
            </a:r>
            <a:r>
              <a:rPr lang="ru-RU" b="0" dirty="0" err="1" smtClean="0"/>
              <a:t>несплошного</a:t>
            </a:r>
            <a:r>
              <a:rPr lang="ru-RU" b="0" dirty="0" smtClean="0"/>
              <a:t> распространения</a:t>
            </a:r>
            <a:endParaRPr lang="ru-RU" u="sng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Атлас этнополитической истории Кавказа, стр. 38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4" name="Рисунок 13" descr="snip_20151016231419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843" b="284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локализованные диаграммы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Для явлений сплошного или полосного (реки) распространения</a:t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>Ключевая особенность</a:t>
            </a:r>
            <a:r>
              <a:rPr lang="ru-RU" b="0" dirty="0" smtClean="0"/>
              <a:t>: возможность интерполяции между пунктами, к которым отнесены диаграммы</a:t>
            </a:r>
            <a:endParaRPr lang="ru-RU" u="sng" dirty="0"/>
          </a:p>
        </p:txBody>
      </p:sp>
      <p:pic>
        <p:nvPicPr>
          <p:cNvPr id="8" name="Рисунок 7" descr="Снимок3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351" b="535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Атлас России, т. </a:t>
            </a:r>
            <a:r>
              <a:rPr lang="en-US" dirty="0" smtClean="0"/>
              <a:t>II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картодиаграммы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Показ </a:t>
            </a:r>
            <a:r>
              <a:rPr lang="ru-RU" b="0" u="sng" dirty="0" smtClean="0"/>
              <a:t>абсолютных</a:t>
            </a:r>
            <a:r>
              <a:rPr lang="ru-RU" b="0" dirty="0" smtClean="0"/>
              <a:t> статистических показателей по единицам АТД (или по любым другим единицам сбора данных)</a:t>
            </a:r>
            <a:endParaRPr lang="ru-RU" u="sng" dirty="0"/>
          </a:p>
        </p:txBody>
      </p:sp>
      <p:pic>
        <p:nvPicPr>
          <p:cNvPr id="11" name="Рисунок 10" descr="4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6" b="22756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4666456"/>
          </a:xfrm>
        </p:spPr>
        <p:txBody>
          <a:bodyPr anchor="t"/>
          <a:lstStyle/>
          <a:p>
            <a:r>
              <a:rPr lang="ru-RU" dirty="0" smtClean="0"/>
              <a:t>Способы изображения: </a:t>
            </a:r>
            <a:br>
              <a:rPr lang="ru-RU" dirty="0" smtClean="0"/>
            </a:br>
            <a:r>
              <a:rPr lang="ru-RU" u="sng" dirty="0" smtClean="0"/>
              <a:t>картограммы</a:t>
            </a:r>
            <a:br>
              <a:rPr lang="ru-RU" u="sng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0" dirty="0" smtClean="0"/>
              <a:t>Показ </a:t>
            </a:r>
            <a:r>
              <a:rPr lang="ru-RU" b="0" u="sng" dirty="0" smtClean="0"/>
              <a:t>относительных </a:t>
            </a:r>
            <a:r>
              <a:rPr lang="ru-RU" b="0" dirty="0" smtClean="0"/>
              <a:t>статистических показателей по единицам АТД (или по любым другим единицам сбора данных)</a:t>
            </a:r>
            <a:endParaRPr lang="ru-RU" u="sng" dirty="0"/>
          </a:p>
        </p:txBody>
      </p:sp>
      <p:pic>
        <p:nvPicPr>
          <p:cNvPr id="8" name="Рисунок 7" descr="66_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177" r="11177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Изображение: Национальный  Атлас России, т. </a:t>
            </a:r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NB!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Не карта (</a:t>
            </a:r>
            <a:r>
              <a:rPr lang="ru-RU" dirty="0" err="1" smtClean="0"/>
              <a:t>ортофотоснимок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3" name="Содержимое 12" descr="Снимок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17007"/>
            <a:ext cx="4022725" cy="382071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6" name="Содержимое 15" descr="Снимок2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64075" y="1002591"/>
            <a:ext cx="4022725" cy="40495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Свойства карты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Математический закон построения</a:t>
            </a:r>
            <a:r>
              <a:rPr lang="ru-RU" dirty="0" smtClean="0"/>
              <a:t>: использование проекций, масштабов</a:t>
            </a:r>
          </a:p>
          <a:p>
            <a:endParaRPr lang="ru-RU" dirty="0" smtClean="0"/>
          </a:p>
          <a:p>
            <a:r>
              <a:rPr lang="ru-RU" b="1" dirty="0" smtClean="0"/>
              <a:t>Знаковость</a:t>
            </a:r>
            <a:r>
              <a:rPr lang="ru-RU" dirty="0" smtClean="0"/>
              <a:t> — использование условных знаков</a:t>
            </a:r>
          </a:p>
          <a:p>
            <a:endParaRPr lang="ru-RU" dirty="0" smtClean="0"/>
          </a:p>
          <a:p>
            <a:r>
              <a:rPr lang="ru-RU" b="1" dirty="0" err="1" smtClean="0"/>
              <a:t>Генерализованность</a:t>
            </a:r>
            <a:r>
              <a:rPr lang="ru-RU" dirty="0" smtClean="0"/>
              <a:t> — отбор и обобщение изображаемых объектов</a:t>
            </a:r>
          </a:p>
          <a:p>
            <a:endParaRPr lang="ru-RU" dirty="0" smtClean="0"/>
          </a:p>
          <a:p>
            <a:r>
              <a:rPr lang="ru-RU" dirty="0" smtClean="0"/>
              <a:t>Системность изображения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Математическая основа карт. Картографические проекции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Картографическая проекция </a:t>
            </a:r>
            <a:r>
              <a:rPr lang="ru-RU" dirty="0" smtClean="0"/>
              <a:t>— математически определённое отображение поверхности Земли (или вспомогательной поверхности эллипсоида) в плоскость карты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Любая проекция передаёт поверхность Земли с искажениями!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Картографические проекции: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 виду картографической сетки в нормальной ориентировке:</a:t>
            </a:r>
          </a:p>
          <a:p>
            <a:pPr lvl="1"/>
            <a:r>
              <a:rPr lang="ru-RU" dirty="0" smtClean="0"/>
              <a:t>Азимутальные (</a:t>
            </a:r>
            <a:r>
              <a:rPr lang="en-US" dirty="0" err="1" smtClean="0"/>
              <a:t>azimuthal</a:t>
            </a:r>
            <a:r>
              <a:rPr lang="en-US" dirty="0" smtClean="0"/>
              <a:t>)</a:t>
            </a:r>
            <a:endParaRPr lang="ru-RU" dirty="0" smtClean="0"/>
          </a:p>
          <a:p>
            <a:pPr lvl="2"/>
            <a:r>
              <a:rPr lang="ru-RU" dirty="0" smtClean="0"/>
              <a:t>Псевдоазимутальные</a:t>
            </a:r>
            <a:r>
              <a:rPr lang="en-US" dirty="0" smtClean="0"/>
              <a:t> (pseudo-</a:t>
            </a:r>
            <a:r>
              <a:rPr lang="en-US" dirty="0" err="1" smtClean="0"/>
              <a:t>asimuthal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Конические</a:t>
            </a:r>
            <a:r>
              <a:rPr lang="en-US" dirty="0" smtClean="0"/>
              <a:t> </a:t>
            </a:r>
            <a:r>
              <a:rPr lang="en-US" dirty="0" smtClean="0"/>
              <a:t>(conic)</a:t>
            </a:r>
            <a:endParaRPr lang="ru-RU" dirty="0" smtClean="0"/>
          </a:p>
          <a:p>
            <a:pPr lvl="2"/>
            <a:r>
              <a:rPr lang="ru-RU" dirty="0" smtClean="0"/>
              <a:t>Псевдоконические</a:t>
            </a:r>
            <a:r>
              <a:rPr lang="en-US" dirty="0" smtClean="0"/>
              <a:t> (pseudo-conic)</a:t>
            </a:r>
            <a:endParaRPr lang="ru-RU" dirty="0" smtClean="0"/>
          </a:p>
          <a:p>
            <a:pPr lvl="2"/>
            <a:r>
              <a:rPr lang="ru-RU" dirty="0" smtClean="0"/>
              <a:t>Поликонические</a:t>
            </a:r>
            <a:r>
              <a:rPr lang="en-US" dirty="0" smtClean="0"/>
              <a:t> (</a:t>
            </a:r>
            <a:r>
              <a:rPr lang="en-US" dirty="0" err="1" smtClean="0"/>
              <a:t>polyconic</a:t>
            </a:r>
            <a:r>
              <a:rPr lang="en-US" dirty="0" smtClean="0"/>
              <a:t>)</a:t>
            </a:r>
            <a:endParaRPr lang="ru-RU" dirty="0" smtClean="0"/>
          </a:p>
          <a:p>
            <a:pPr lvl="1"/>
            <a:r>
              <a:rPr lang="ru-RU" dirty="0" smtClean="0"/>
              <a:t>Цилиндрические</a:t>
            </a:r>
            <a:r>
              <a:rPr lang="en-US" dirty="0" smtClean="0"/>
              <a:t> (cylindrical)</a:t>
            </a:r>
          </a:p>
          <a:p>
            <a:pPr lvl="2"/>
            <a:r>
              <a:rPr lang="ru-RU" dirty="0" smtClean="0"/>
              <a:t>Псевдоцилиндрические </a:t>
            </a:r>
            <a:r>
              <a:rPr lang="en-US" dirty="0" smtClean="0"/>
              <a:t>(pseudo-cylindrical)</a:t>
            </a:r>
            <a:endParaRPr lang="ru-RU" dirty="0" smtClean="0"/>
          </a:p>
          <a:p>
            <a:pPr lvl="1"/>
            <a:r>
              <a:rPr lang="ru-RU" dirty="0" smtClean="0"/>
              <a:t>Условные</a:t>
            </a:r>
            <a:r>
              <a:rPr lang="en-US" dirty="0" smtClean="0"/>
              <a:t> (m</a:t>
            </a:r>
            <a:r>
              <a:rPr lang="de-DE" dirty="0" err="1" smtClean="0"/>
              <a:t>iscellaneous</a:t>
            </a:r>
            <a:r>
              <a:rPr lang="de-DE" dirty="0" smtClean="0"/>
              <a:t>)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Картографические проекции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8147248" cy="698500"/>
          </a:xfrm>
        </p:spPr>
        <p:txBody>
          <a:bodyPr/>
          <a:lstStyle/>
          <a:p>
            <a:r>
              <a:rPr lang="ru-RU" dirty="0" smtClean="0"/>
              <a:t>Изображение: </a:t>
            </a:r>
            <a:r>
              <a:rPr lang="de-DE" dirty="0" smtClean="0">
                <a:hlinkClick r:id="rId2"/>
              </a:rPr>
              <a:t>http://www.geo-sfera.info/photo/grafiki_i_skhemy/44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337823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43169"/>
            <a:ext cx="8153400" cy="397342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распознать проекцию?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2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612"/>
                <a:gridCol w="2304256"/>
                <a:gridCol w="1944216"/>
                <a:gridCol w="2706268"/>
              </a:tblGrid>
              <a:tr h="370840">
                <a:tc rowSpan="2" gridSpan="2">
                  <a:txBody>
                    <a:bodyPr/>
                    <a:lstStyle/>
                    <a:p>
                      <a:r>
                        <a:rPr lang="ru-RU" b="0" dirty="0" smtClean="0"/>
                        <a:t>Вид сетки</a:t>
                      </a:r>
                      <a:r>
                        <a:rPr lang="ru-RU" b="0" baseline="0" dirty="0" smtClean="0"/>
                        <a:t> </a:t>
                      </a:r>
                      <a:r>
                        <a:rPr lang="ru-RU" b="1" baseline="0" dirty="0" smtClean="0"/>
                        <a:t>в нормальной ориентировке</a:t>
                      </a:r>
                      <a:endParaRPr lang="ru-RU" b="1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Вид меридианов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Прямые</a:t>
                      </a:r>
                      <a:r>
                        <a:rPr lang="ru-RU" b="1" baseline="0" dirty="0" smtClean="0"/>
                        <a:t> линии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Изогнутые линии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Вид параллелей</a:t>
                      </a:r>
                      <a:endParaRPr lang="ru-RU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Концентрические</a:t>
                      </a:r>
                      <a:r>
                        <a:rPr lang="ru-RU" b="1" baseline="0" dirty="0" smtClean="0"/>
                        <a:t> круги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Азимутальная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Псевдоазиумутальная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Дуги</a:t>
                      </a:r>
                      <a:r>
                        <a:rPr lang="ru-RU" b="1" baseline="0" dirty="0" smtClean="0"/>
                        <a:t> концентрических кругов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Коническая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Псевдоконическая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Дуги эксцентрических кругов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Поликоническая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Псевдоконическая / произвольная</a:t>
                      </a:r>
                      <a:endParaRPr lang="ru-RU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Прямые</a:t>
                      </a:r>
                      <a:r>
                        <a:rPr lang="ru-RU" b="1" baseline="0" dirty="0" smtClean="0"/>
                        <a:t> линии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Цилиндрическая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Псевдоцилиндрическая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Картографические проекции: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характеру искажений:</a:t>
            </a:r>
          </a:p>
          <a:p>
            <a:pPr lvl="1"/>
            <a:r>
              <a:rPr lang="ru-RU" dirty="0" smtClean="0"/>
              <a:t>Равноугольные</a:t>
            </a:r>
            <a:r>
              <a:rPr lang="en-US" dirty="0" smtClean="0"/>
              <a:t> (conformal)</a:t>
            </a:r>
            <a:endParaRPr lang="ru-RU" dirty="0" smtClean="0"/>
          </a:p>
          <a:p>
            <a:pPr lvl="1"/>
            <a:r>
              <a:rPr lang="ru-RU" dirty="0" smtClean="0"/>
              <a:t>Равновеликие</a:t>
            </a:r>
            <a:r>
              <a:rPr lang="en-US" dirty="0" smtClean="0"/>
              <a:t> (equal-area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Равнопромежуточные (</a:t>
            </a:r>
            <a:r>
              <a:rPr lang="ru-RU" i="1" dirty="0" smtClean="0"/>
              <a:t>по направлению!</a:t>
            </a:r>
            <a:r>
              <a:rPr lang="ru-RU" dirty="0" smtClean="0"/>
              <a:t>)</a:t>
            </a:r>
            <a:r>
              <a:rPr lang="en-US" dirty="0" smtClean="0"/>
              <a:t> (equidistant)</a:t>
            </a:r>
            <a:endParaRPr lang="ru-RU" dirty="0" smtClean="0"/>
          </a:p>
          <a:p>
            <a:pPr lvl="1"/>
            <a:r>
              <a:rPr lang="ru-RU" dirty="0" smtClean="0"/>
              <a:t>Произвольные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379E-C5EF-439F-B1E2-DD3AED6A66A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1338</TotalTime>
  <Words>522</Words>
  <Application>Microsoft Office PowerPoint</Application>
  <PresentationFormat>Экран (4:3)</PresentationFormat>
  <Paragraphs>141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Солнцестояние</vt:lpstr>
      <vt:lpstr>Базовые сведения из картографии</vt:lpstr>
      <vt:lpstr>Определение карты  (для справки)</vt:lpstr>
      <vt:lpstr>NB!</vt:lpstr>
      <vt:lpstr>Свойства карты</vt:lpstr>
      <vt:lpstr>Математическая основа карт. Картографические проекции</vt:lpstr>
      <vt:lpstr>Картографические проекции:</vt:lpstr>
      <vt:lpstr>Картографические проекции</vt:lpstr>
      <vt:lpstr>Как распознать проекцию?</vt:lpstr>
      <vt:lpstr>Картографические проекции:</vt:lpstr>
      <vt:lpstr>Равновеликие проекции</vt:lpstr>
      <vt:lpstr>Равновеликие проекции</vt:lpstr>
      <vt:lpstr>Равнопромежуточные проекции</vt:lpstr>
      <vt:lpstr>Равноугольные проекции</vt:lpstr>
      <vt:lpstr>Произвольные проекции</vt:lpstr>
      <vt:lpstr>Примеры применения разных проекций</vt:lpstr>
      <vt:lpstr>Проекции карт России для разных целей</vt:lpstr>
      <vt:lpstr>Проекции карт России для разных целей</vt:lpstr>
      <vt:lpstr>Способы изображения</vt:lpstr>
      <vt:lpstr>Способы изображения: значки  Используются для объектов, размещённых  в точках  (памятники, предприятия и т.п.) и  не отражающихся в масштабе карты</vt:lpstr>
      <vt:lpstr>Способы изображения: линейные знаки  Используются  для объектов, локализованных  на линиях  (реки, дороги и др.)     </vt:lpstr>
      <vt:lpstr>Способы изображения:  знаки движения  Используются  для графического изображения перемещений.   Положение знака может  не соответствовать реальному маршруту  </vt:lpstr>
      <vt:lpstr>Способы изображения:  изолинии  Линии равных величин показателя. Показ явлений сплошного распространения (полей).  Псевдоизолинии используются для явлений несплошного распространения</vt:lpstr>
      <vt:lpstr>Способы изображения:  качественный фон  Показ качественных различий явлений сплошного распространения  (в том числе по единицам АТД!)</vt:lpstr>
      <vt:lpstr>Способы изображения:  количественный фон  Показ количественных различий явлений сплошного распространения (в том числе по единицам АТД!)  НЕ статистические показатели! (для этого есть картодиаграмма и картограмма)</vt:lpstr>
      <vt:lpstr>Способы изображения:  точечный способ  Показ явлений несплошного , но массового распространения  Типичный способ для карт с/х тематики</vt:lpstr>
      <vt:lpstr>Способы изображения:  ареалы  Применяется для явлений несплошного распространения</vt:lpstr>
      <vt:lpstr>Способы изображения:  локализованные диаграммы  Для явлений сплошного или полосного (реки) распространения  Ключевая особенность: возможность интерполяции между пунктами, к которым отнесены диаграммы</vt:lpstr>
      <vt:lpstr>Способы изображения:  картодиаграммы  Показ абсолютных статистических показателей по единицам АТД (или по любым другим единицам сбора данных)</vt:lpstr>
      <vt:lpstr>Способы изображения:  картограммы  Показ относительных статистических показателей по единицам АТД (или по любым другим единицам сбора данных)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Спецгеоинформатика. Лекция 1</dc:title>
  <dc:creator>Entin</dc:creator>
  <cp:lastModifiedBy>Андрей Энтин</cp:lastModifiedBy>
  <cp:revision>120</cp:revision>
  <dcterms:created xsi:type="dcterms:W3CDTF">2015-10-16T06:02:15Z</dcterms:created>
  <dcterms:modified xsi:type="dcterms:W3CDTF">2020-01-09T05:00:31Z</dcterms:modified>
</cp:coreProperties>
</file>